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73" r:id="rId4"/>
    <p:sldId id="272" r:id="rId5"/>
    <p:sldId id="27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00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69"/>
    <p:restoredTop sz="94631"/>
  </p:normalViewPr>
  <p:slideViewPr>
    <p:cSldViewPr snapToGrid="0" snapToObjects="1">
      <p:cViewPr varScale="1">
        <p:scale>
          <a:sx n="87" d="100"/>
          <a:sy n="87" d="100"/>
        </p:scale>
        <p:origin x="84"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EBF3DD-24B8-9D40-ABEB-B4A0E772B6FC}" type="datetimeFigureOut">
              <a:rPr lang="en-US" smtClean="0"/>
              <a:t>7/18/2017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A5C634-AB7C-E047-B961-FC16FF4C0ED5}" type="slidenum">
              <a:rPr lang="en-US" smtClean="0"/>
              <a:t>‹#›</a:t>
            </a:fld>
            <a:endParaRPr lang="en-US"/>
          </a:p>
        </p:txBody>
      </p:sp>
    </p:spTree>
    <p:extLst>
      <p:ext uri="{BB962C8B-B14F-4D97-AF65-F5344CB8AC3E}">
        <p14:creationId xmlns:p14="http://schemas.microsoft.com/office/powerpoint/2010/main" val="1827934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6.emf"/><Relationship Id="rId4" Type="http://schemas.openxmlformats.org/officeDocument/2006/relationships/image" Target="../media/image5.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8" name="Snip Single Corner Rectangle 17"/>
          <p:cNvSpPr/>
          <p:nvPr userDrawn="1"/>
        </p:nvSpPr>
        <p:spPr>
          <a:xfrm flipV="1">
            <a:off x="0" y="0"/>
            <a:ext cx="12192000" cy="6858000"/>
          </a:xfrm>
          <a:prstGeom prst="snip1Rect">
            <a:avLst>
              <a:gd name="adj" fmla="val 50000"/>
            </a:avLst>
          </a:prstGeom>
          <a:solidFill>
            <a:srgbClr val="5E00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hasCustomPrompt="1"/>
          </p:nvPr>
        </p:nvSpPr>
        <p:spPr>
          <a:xfrm>
            <a:off x="841376" y="1062111"/>
            <a:ext cx="9139652" cy="3608363"/>
          </a:xfrm>
          <a:prstGeom prst="rect">
            <a:avLst/>
          </a:prstGeom>
        </p:spPr>
        <p:txBody>
          <a:bodyPr lIns="0" tIns="0" rIns="0" bIns="0" anchor="b" anchorCtr="0"/>
          <a:lstStyle>
            <a:lvl1pPr algn="l">
              <a:lnSpc>
                <a:spcPct val="90000"/>
              </a:lnSpc>
              <a:defRPr sz="7200" b="1">
                <a:solidFill>
                  <a:schemeClr val="bg1"/>
                </a:solidFill>
                <a:latin typeface="Georgia" charset="0"/>
                <a:ea typeface="Georgia" charset="0"/>
                <a:cs typeface="Georgia" charset="0"/>
              </a:defRPr>
            </a:lvl1pPr>
          </a:lstStyle>
          <a:p>
            <a:r>
              <a:rPr lang="en-US" dirty="0" smtClean="0"/>
              <a:t>Click to edit master title style</a:t>
            </a:r>
            <a:endParaRPr lang="en-US" dirty="0"/>
          </a:p>
        </p:txBody>
      </p:sp>
      <p:sp>
        <p:nvSpPr>
          <p:cNvPr id="11" name="Text Placeholder 10"/>
          <p:cNvSpPr>
            <a:spLocks noGrp="1"/>
          </p:cNvSpPr>
          <p:nvPr>
            <p:ph type="body" sz="quarter" idx="11" hasCustomPrompt="1"/>
          </p:nvPr>
        </p:nvSpPr>
        <p:spPr>
          <a:xfrm>
            <a:off x="841376" y="5015132"/>
            <a:ext cx="7922796" cy="1139092"/>
          </a:xfrm>
          <a:prstGeom prst="rect">
            <a:avLst/>
          </a:prstGeom>
        </p:spPr>
        <p:txBody>
          <a:bodyPr lIns="0" tIns="0" rIns="0" bIns="0"/>
          <a:lstStyle>
            <a:lvl1pPr marL="0" indent="0" algn="l">
              <a:buNone/>
              <a:defRPr>
                <a:solidFill>
                  <a:schemeClr val="bg1"/>
                </a:solidFill>
              </a:defRPr>
            </a:lvl1pPr>
          </a:lstStyle>
          <a:p>
            <a:pPr lvl="0"/>
            <a:r>
              <a:rPr lang="en-US" dirty="0" smtClean="0"/>
              <a:t>Click to edit master subtitle style</a:t>
            </a:r>
            <a:endParaRPr lang="en-US" dirty="0"/>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91268" y="6117001"/>
            <a:ext cx="1892300" cy="366251"/>
          </a:xfrm>
          <a:prstGeom prst="rect">
            <a:avLst/>
          </a:prstGeom>
        </p:spPr>
      </p:pic>
      <p:pic>
        <p:nvPicPr>
          <p:cNvPr id="22" name="Picture 2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41375" y="0"/>
            <a:ext cx="633984" cy="381000"/>
          </a:xfrm>
          <a:prstGeom prst="rect">
            <a:avLst/>
          </a:prstGeom>
        </p:spPr>
      </p:pic>
      <p:sp>
        <p:nvSpPr>
          <p:cNvPr id="23" name="Rectangle 22"/>
          <p:cNvSpPr/>
          <p:nvPr userDrawn="1"/>
        </p:nvSpPr>
        <p:spPr>
          <a:xfrm>
            <a:off x="841375" y="4797083"/>
            <a:ext cx="914400"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6401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 Titl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41375" y="0"/>
            <a:ext cx="633984" cy="381000"/>
          </a:xfrm>
          <a:prstGeom prst="rect">
            <a:avLst/>
          </a:prstGeom>
        </p:spPr>
      </p:pic>
      <p:pic>
        <p:nvPicPr>
          <p:cNvPr id="2" name="Picture 1"/>
          <p:cNvPicPr>
            <a:picLocks noChangeAspect="1"/>
          </p:cNvPicPr>
          <p:nvPr userDrawn="1"/>
        </p:nvPicPr>
        <p:blipFill>
          <a:blip r:embed="rId4"/>
          <a:stretch>
            <a:fillRect/>
          </a:stretch>
        </p:blipFill>
        <p:spPr>
          <a:xfrm>
            <a:off x="841374" y="777924"/>
            <a:ext cx="4004945" cy="2389782"/>
          </a:xfrm>
          <a:prstGeom prst="rect">
            <a:avLst/>
          </a:prstGeom>
        </p:spPr>
      </p:pic>
      <p:pic>
        <p:nvPicPr>
          <p:cNvPr id="9" name="Picture 8"/>
          <p:cNvPicPr>
            <a:picLocks noChangeAspect="1"/>
          </p:cNvPicPr>
          <p:nvPr userDrawn="1"/>
        </p:nvPicPr>
        <p:blipFill>
          <a:blip r:embed="rId5"/>
          <a:stretch>
            <a:fillRect/>
          </a:stretch>
        </p:blipFill>
        <p:spPr>
          <a:xfrm>
            <a:off x="8855792" y="5915465"/>
            <a:ext cx="2927778" cy="569836"/>
          </a:xfrm>
          <a:prstGeom prst="rect">
            <a:avLst/>
          </a:prstGeom>
        </p:spPr>
      </p:pic>
    </p:spTree>
    <p:extLst>
      <p:ext uri="{BB962C8B-B14F-4D97-AF65-F5344CB8AC3E}">
        <p14:creationId xmlns:p14="http://schemas.microsoft.com/office/powerpoint/2010/main" val="1729335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8" name="Rectangle 7"/>
          <p:cNvSpPr/>
          <p:nvPr userDrawn="1"/>
        </p:nvSpPr>
        <p:spPr>
          <a:xfrm>
            <a:off x="230124" y="228600"/>
            <a:ext cx="11731752"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lnSpc>
                <a:spcPct val="100000"/>
              </a:lnSpc>
              <a:defRPr/>
            </a:lvl1pPr>
          </a:lstStyle>
          <a:p>
            <a:r>
              <a:rPr lang="en-US" smtClean="0"/>
              <a:t>Click to edit Master title style</a:t>
            </a:r>
            <a:endParaRPr lang="en-US" dirty="0"/>
          </a:p>
        </p:txBody>
      </p:sp>
      <p:sp>
        <p:nvSpPr>
          <p:cNvPr id="3" name="Content Placeholder 2"/>
          <p:cNvSpPr>
            <a:spLocks noGrp="1"/>
          </p:cNvSpPr>
          <p:nvPr>
            <p:ph idx="1"/>
          </p:nvPr>
        </p:nvSpPr>
        <p:spPr>
          <a:no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DCFE8AC6-424E-904F-AE4A-648F5E9D72F5}"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1375" y="0"/>
            <a:ext cx="633984" cy="381000"/>
          </a:xfrm>
          <a:prstGeom prst="rect">
            <a:avLst/>
          </a:prstGeom>
          <a:noFill/>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1972" y="6005412"/>
            <a:ext cx="1892300" cy="366251"/>
          </a:xfrm>
          <a:prstGeom prst="rect">
            <a:avLst/>
          </a:prstGeom>
        </p:spPr>
      </p:pic>
    </p:spTree>
    <p:extLst>
      <p:ext uri="{BB962C8B-B14F-4D97-AF65-F5344CB8AC3E}">
        <p14:creationId xmlns:p14="http://schemas.microsoft.com/office/powerpoint/2010/main" val="203255508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2"/>
      </p:bgRef>
    </p:bg>
    <p:spTree>
      <p:nvGrpSpPr>
        <p:cNvPr id="1" name=""/>
        <p:cNvGrpSpPr/>
        <p:nvPr/>
      </p:nvGrpSpPr>
      <p:grpSpPr>
        <a:xfrm>
          <a:off x="0" y="0"/>
          <a:ext cx="0" cy="0"/>
          <a:chOff x="0" y="0"/>
          <a:chExt cx="0" cy="0"/>
        </a:xfrm>
      </p:grpSpPr>
      <p:sp>
        <p:nvSpPr>
          <p:cNvPr id="9" name="Snip Single Corner Rectangle 8"/>
          <p:cNvSpPr/>
          <p:nvPr userDrawn="1"/>
        </p:nvSpPr>
        <p:spPr>
          <a:xfrm flipV="1">
            <a:off x="230124" y="228600"/>
            <a:ext cx="11731752" cy="6400800"/>
          </a:xfrm>
          <a:prstGeom prst="snip1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841374" y="1386181"/>
            <a:ext cx="9146688" cy="3284293"/>
          </a:xfrm>
        </p:spPr>
        <p:txBody>
          <a:bodyPr lIns="0" tIns="0" rIns="0" bIns="0" anchor="b"/>
          <a:lstStyle>
            <a:lvl1pPr>
              <a:lnSpc>
                <a:spcPct val="90000"/>
              </a:lnSpc>
              <a:defRPr sz="6000" baseline="0"/>
            </a:lvl1pPr>
          </a:lstStyle>
          <a:p>
            <a:r>
              <a:rPr lang="en-US" dirty="0" smtClean="0"/>
              <a:t>Click to edit section 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1375" y="0"/>
            <a:ext cx="633984" cy="381000"/>
          </a:xfrm>
          <a:prstGeom prst="rect">
            <a:avLst/>
          </a:prstGeom>
          <a:noFill/>
        </p:spPr>
      </p:pic>
      <p:sp>
        <p:nvSpPr>
          <p:cNvPr id="10" name="Rectangle 9"/>
          <p:cNvSpPr/>
          <p:nvPr userDrawn="1"/>
        </p:nvSpPr>
        <p:spPr>
          <a:xfrm>
            <a:off x="841375" y="4797083"/>
            <a:ext cx="914400"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0"/>
          <p:cNvSpPr>
            <a:spLocks noGrp="1"/>
          </p:cNvSpPr>
          <p:nvPr>
            <p:ph type="body" sz="quarter" idx="11" hasCustomPrompt="1"/>
          </p:nvPr>
        </p:nvSpPr>
        <p:spPr>
          <a:xfrm>
            <a:off x="841376" y="5015132"/>
            <a:ext cx="7922796" cy="812923"/>
          </a:xfrm>
          <a:prstGeom prst="rect">
            <a:avLst/>
          </a:prstGeom>
        </p:spPr>
        <p:txBody>
          <a:bodyPr lIns="0" tIns="0" rIns="0" bIns="0"/>
          <a:lstStyle>
            <a:lvl1pPr marL="0" indent="0" algn="l">
              <a:buNone/>
              <a:defRPr baseline="0">
                <a:solidFill>
                  <a:srgbClr val="FF0000"/>
                </a:solidFill>
              </a:defRPr>
            </a:lvl1pPr>
          </a:lstStyle>
          <a:p>
            <a:pPr lvl="0"/>
            <a:r>
              <a:rPr lang="en-US" dirty="0" smtClean="0"/>
              <a:t>Click to edit section subtitle style</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1972" y="6005412"/>
            <a:ext cx="1892300" cy="366251"/>
          </a:xfrm>
          <a:prstGeom prst="rect">
            <a:avLst/>
          </a:prstGeom>
        </p:spPr>
      </p:pic>
    </p:spTree>
    <p:extLst>
      <p:ext uri="{BB962C8B-B14F-4D97-AF65-F5344CB8AC3E}">
        <p14:creationId xmlns:p14="http://schemas.microsoft.com/office/powerpoint/2010/main" val="113099118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8" name="Rectangle 7"/>
          <p:cNvSpPr/>
          <p:nvPr userDrawn="1"/>
        </p:nvSpPr>
        <p:spPr>
          <a:xfrm>
            <a:off x="230124" y="228600"/>
            <a:ext cx="11731752"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0265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0265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DCFE8AC6-424E-904F-AE4A-648F5E9D72F5}"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1375" y="0"/>
            <a:ext cx="633984" cy="381000"/>
          </a:xfrm>
          <a:prstGeom prst="rect">
            <a:avLst/>
          </a:prstGeom>
          <a:noFill/>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1972" y="6005412"/>
            <a:ext cx="1892300" cy="366251"/>
          </a:xfrm>
          <a:prstGeom prst="rect">
            <a:avLst/>
          </a:prstGeom>
        </p:spPr>
      </p:pic>
    </p:spTree>
    <p:extLst>
      <p:ext uri="{BB962C8B-B14F-4D97-AF65-F5344CB8AC3E}">
        <p14:creationId xmlns:p14="http://schemas.microsoft.com/office/powerpoint/2010/main" val="1191120312"/>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Ref idx="1001">
        <a:schemeClr val="bg2"/>
      </p:bgRef>
    </p:bg>
    <p:spTree>
      <p:nvGrpSpPr>
        <p:cNvPr id="1" name=""/>
        <p:cNvGrpSpPr/>
        <p:nvPr/>
      </p:nvGrpSpPr>
      <p:grpSpPr>
        <a:xfrm>
          <a:off x="0" y="0"/>
          <a:ext cx="0" cy="0"/>
          <a:chOff x="0" y="0"/>
          <a:chExt cx="0" cy="0"/>
        </a:xfrm>
      </p:grpSpPr>
      <p:sp>
        <p:nvSpPr>
          <p:cNvPr id="11" name="Rectangle 10"/>
          <p:cNvSpPr/>
          <p:nvPr userDrawn="1"/>
        </p:nvSpPr>
        <p:spPr>
          <a:xfrm>
            <a:off x="230124" y="228600"/>
            <a:ext cx="11731752"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hasCustomPrompt="1"/>
          </p:nvPr>
        </p:nvSpPr>
        <p:spPr>
          <a:xfrm>
            <a:off x="841375" y="1690687"/>
            <a:ext cx="5156200" cy="663919"/>
          </a:xfrm>
        </p:spPr>
        <p:txBody>
          <a:bodyPr anchor="b"/>
          <a:lstStyle>
            <a:lvl1pPr marL="0" indent="0">
              <a:lnSpc>
                <a:spcPct val="100000"/>
              </a:lnSpc>
              <a:buNone/>
              <a:defRPr sz="2400" b="1">
                <a:solidFill>
                  <a:schemeClr val="accent1"/>
                </a:solidFill>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39788" y="2505075"/>
            <a:ext cx="5157787" cy="33470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172200" y="1690687"/>
            <a:ext cx="5183188" cy="662159"/>
          </a:xfrm>
        </p:spPr>
        <p:txBody>
          <a:bodyPr anchor="b"/>
          <a:lstStyle>
            <a:lvl1pPr marL="0" indent="0">
              <a:lnSpc>
                <a:spcPct val="100000"/>
              </a:lnSpc>
              <a:buNone/>
              <a:defRPr sz="2400" b="1">
                <a:solidFill>
                  <a:schemeClr val="accent1"/>
                </a:solidFill>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72200" y="2505075"/>
            <a:ext cx="5183188" cy="33470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DCFE8AC6-424E-904F-AE4A-648F5E9D72F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1375" y="0"/>
            <a:ext cx="633984" cy="381000"/>
          </a:xfrm>
          <a:prstGeom prst="rect">
            <a:avLst/>
          </a:prstGeom>
          <a:noFill/>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1972" y="6005412"/>
            <a:ext cx="1892300" cy="366251"/>
          </a:xfrm>
          <a:prstGeom prst="rect">
            <a:avLst/>
          </a:prstGeom>
        </p:spPr>
      </p:pic>
    </p:spTree>
    <p:extLst>
      <p:ext uri="{BB962C8B-B14F-4D97-AF65-F5344CB8AC3E}">
        <p14:creationId xmlns:p14="http://schemas.microsoft.com/office/powerpoint/2010/main" val="31652645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2"/>
      </p:bgRef>
    </p:bg>
    <p:spTree>
      <p:nvGrpSpPr>
        <p:cNvPr id="1" name=""/>
        <p:cNvGrpSpPr/>
        <p:nvPr/>
      </p:nvGrpSpPr>
      <p:grpSpPr>
        <a:xfrm>
          <a:off x="0" y="0"/>
          <a:ext cx="0" cy="0"/>
          <a:chOff x="0" y="0"/>
          <a:chExt cx="0" cy="0"/>
        </a:xfrm>
      </p:grpSpPr>
      <p:sp>
        <p:nvSpPr>
          <p:cNvPr id="6" name="Rectangle 5"/>
          <p:cNvSpPr/>
          <p:nvPr userDrawn="1"/>
        </p:nvSpPr>
        <p:spPr>
          <a:xfrm>
            <a:off x="230124" y="228600"/>
            <a:ext cx="11731752"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CFE8AC6-424E-904F-AE4A-648F5E9D72F5}"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1375" y="0"/>
            <a:ext cx="633984" cy="381000"/>
          </a:xfrm>
          <a:prstGeom prst="rect">
            <a:avLst/>
          </a:prstGeom>
          <a:noFill/>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1972" y="6005412"/>
            <a:ext cx="1892300" cy="366251"/>
          </a:xfrm>
          <a:prstGeom prst="rect">
            <a:avLst/>
          </a:prstGeom>
        </p:spPr>
      </p:pic>
    </p:spTree>
    <p:extLst>
      <p:ext uri="{BB962C8B-B14F-4D97-AF65-F5344CB8AC3E}">
        <p14:creationId xmlns:p14="http://schemas.microsoft.com/office/powerpoint/2010/main" val="54305153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2"/>
      </p:bgRef>
    </p:bg>
    <p:spTree>
      <p:nvGrpSpPr>
        <p:cNvPr id="1" name=""/>
        <p:cNvGrpSpPr/>
        <p:nvPr/>
      </p:nvGrpSpPr>
      <p:grpSpPr>
        <a:xfrm>
          <a:off x="0" y="0"/>
          <a:ext cx="0" cy="0"/>
          <a:chOff x="0" y="0"/>
          <a:chExt cx="0" cy="0"/>
        </a:xfrm>
      </p:grpSpPr>
      <p:sp>
        <p:nvSpPr>
          <p:cNvPr id="5" name="Rectangle 4"/>
          <p:cNvSpPr/>
          <p:nvPr userDrawn="1"/>
        </p:nvSpPr>
        <p:spPr>
          <a:xfrm>
            <a:off x="230124" y="228600"/>
            <a:ext cx="11731752"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DCFE8AC6-424E-904F-AE4A-648F5E9D72F5}"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1375" y="0"/>
            <a:ext cx="633984" cy="381000"/>
          </a:xfrm>
          <a:prstGeom prst="rect">
            <a:avLst/>
          </a:prstGeom>
          <a:noFill/>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1972" y="6005412"/>
            <a:ext cx="1892300" cy="366251"/>
          </a:xfrm>
          <a:prstGeom prst="rect">
            <a:avLst/>
          </a:prstGeom>
        </p:spPr>
      </p:pic>
    </p:spTree>
    <p:extLst>
      <p:ext uri="{BB962C8B-B14F-4D97-AF65-F5344CB8AC3E}">
        <p14:creationId xmlns:p14="http://schemas.microsoft.com/office/powerpoint/2010/main" val="26158176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bg>
      <p:bgRef idx="1001">
        <a:schemeClr val="bg2"/>
      </p:bgRef>
    </p:bg>
    <p:spTree>
      <p:nvGrpSpPr>
        <p:cNvPr id="1" name=""/>
        <p:cNvGrpSpPr/>
        <p:nvPr/>
      </p:nvGrpSpPr>
      <p:grpSpPr>
        <a:xfrm>
          <a:off x="0" y="0"/>
          <a:ext cx="0" cy="0"/>
          <a:chOff x="0" y="0"/>
          <a:chExt cx="0" cy="0"/>
        </a:xfrm>
      </p:grpSpPr>
      <p:sp>
        <p:nvSpPr>
          <p:cNvPr id="15" name="Rectangle 14"/>
          <p:cNvSpPr/>
          <p:nvPr userDrawn="1"/>
        </p:nvSpPr>
        <p:spPr>
          <a:xfrm>
            <a:off x="230124" y="228600"/>
            <a:ext cx="11731752"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689316"/>
            <a:ext cx="3932237" cy="1368083"/>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839788" y="2057400"/>
            <a:ext cx="3932237" cy="3803651"/>
          </a:xfrm>
        </p:spPr>
        <p:txBody>
          <a:bodyPr/>
          <a:lstStyle>
            <a:lvl1pPr marL="0" indent="0">
              <a:buNone/>
              <a:defRPr sz="16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1" name="Slide Number Placeholder 10"/>
          <p:cNvSpPr>
            <a:spLocks noGrp="1"/>
          </p:cNvSpPr>
          <p:nvPr>
            <p:ph type="sldNum" sz="quarter" idx="10"/>
          </p:nvPr>
        </p:nvSpPr>
        <p:spPr/>
        <p:txBody>
          <a:bodyPr/>
          <a:lstStyle/>
          <a:p>
            <a:fld id="{DCFE8AC6-424E-904F-AE4A-648F5E9D72F5}" type="slidenum">
              <a:rPr lang="en-US" smtClean="0"/>
              <a:t>‹#›</a:t>
            </a:fld>
            <a:endParaRPr lang="en-US"/>
          </a:p>
        </p:txBody>
      </p:sp>
      <p:sp>
        <p:nvSpPr>
          <p:cNvPr id="14" name="Content Placeholder 12"/>
          <p:cNvSpPr>
            <a:spLocks noGrp="1"/>
          </p:cNvSpPr>
          <p:nvPr>
            <p:ph sz="quarter" idx="11"/>
          </p:nvPr>
        </p:nvSpPr>
        <p:spPr>
          <a:xfrm>
            <a:off x="5156200" y="688975"/>
            <a:ext cx="6197600" cy="5172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1375" y="0"/>
            <a:ext cx="633984" cy="381000"/>
          </a:xfrm>
          <a:prstGeom prst="rect">
            <a:avLst/>
          </a:prstGeom>
          <a:noFill/>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1972" y="6005412"/>
            <a:ext cx="1892300" cy="366251"/>
          </a:xfrm>
          <a:prstGeom prst="rect">
            <a:avLst/>
          </a:prstGeom>
        </p:spPr>
      </p:pic>
    </p:spTree>
    <p:extLst>
      <p:ext uri="{BB962C8B-B14F-4D97-AF65-F5344CB8AC3E}">
        <p14:creationId xmlns:p14="http://schemas.microsoft.com/office/powerpoint/2010/main" val="50573256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hoto with Caption">
    <p:bg>
      <p:bgRef idx="1001">
        <a:schemeClr val="bg2"/>
      </p:bgRef>
    </p:bg>
    <p:spTree>
      <p:nvGrpSpPr>
        <p:cNvPr id="1" name=""/>
        <p:cNvGrpSpPr/>
        <p:nvPr/>
      </p:nvGrpSpPr>
      <p:grpSpPr>
        <a:xfrm>
          <a:off x="0" y="0"/>
          <a:ext cx="0" cy="0"/>
          <a:chOff x="0" y="0"/>
          <a:chExt cx="0" cy="0"/>
        </a:xfrm>
      </p:grpSpPr>
      <p:sp>
        <p:nvSpPr>
          <p:cNvPr id="9" name="Rectangle 8"/>
          <p:cNvSpPr/>
          <p:nvPr userDrawn="1"/>
        </p:nvSpPr>
        <p:spPr>
          <a:xfrm>
            <a:off x="230124" y="228600"/>
            <a:ext cx="11731752"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689316"/>
            <a:ext cx="3932237" cy="1368083"/>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839788" y="2057400"/>
            <a:ext cx="3932237" cy="3803651"/>
          </a:xfrm>
        </p:spPr>
        <p:txBody>
          <a:bodyPr/>
          <a:lstStyle>
            <a:lvl1pPr marL="0" indent="0">
              <a:buNone/>
              <a:defRPr sz="16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1" name="Slide Number Placeholder 10"/>
          <p:cNvSpPr>
            <a:spLocks noGrp="1"/>
          </p:cNvSpPr>
          <p:nvPr>
            <p:ph type="sldNum" sz="quarter" idx="10"/>
          </p:nvPr>
        </p:nvSpPr>
        <p:spPr/>
        <p:txBody>
          <a:bodyPr/>
          <a:lstStyle/>
          <a:p>
            <a:fld id="{DCFE8AC6-424E-904F-AE4A-648F5E9D72F5}" type="slidenum">
              <a:rPr lang="en-US" smtClean="0"/>
              <a:t>‹#›</a:t>
            </a:fld>
            <a:endParaRPr lang="en-US"/>
          </a:p>
        </p:txBody>
      </p:sp>
      <p:sp>
        <p:nvSpPr>
          <p:cNvPr id="8" name="Picture Placeholder 4"/>
          <p:cNvSpPr>
            <a:spLocks noGrp="1"/>
          </p:cNvSpPr>
          <p:nvPr>
            <p:ph type="pic" sz="quarter" idx="12"/>
          </p:nvPr>
        </p:nvSpPr>
        <p:spPr>
          <a:xfrm>
            <a:off x="5156200" y="688975"/>
            <a:ext cx="6197600" cy="5172075"/>
          </a:xfrm>
        </p:spPr>
        <p:txBody>
          <a:bodyPr/>
          <a:lstStyle/>
          <a:p>
            <a:r>
              <a:rPr lang="en-US" smtClean="0"/>
              <a:t>Click icon to add picture</a:t>
            </a:r>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1375" y="0"/>
            <a:ext cx="633984" cy="381000"/>
          </a:xfrm>
          <a:prstGeom prst="rect">
            <a:avLst/>
          </a:prstGeom>
          <a:noFill/>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1972" y="6005412"/>
            <a:ext cx="1892300" cy="366251"/>
          </a:xfrm>
          <a:prstGeom prst="rect">
            <a:avLst/>
          </a:prstGeom>
        </p:spPr>
      </p:pic>
    </p:spTree>
    <p:extLst>
      <p:ext uri="{BB962C8B-B14F-4D97-AF65-F5344CB8AC3E}">
        <p14:creationId xmlns:p14="http://schemas.microsoft.com/office/powerpoint/2010/main" val="147740025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51972" y="682283"/>
            <a:ext cx="10488056" cy="1008405"/>
          </a:xfrm>
          <a:prstGeom prst="rect">
            <a:avLst/>
          </a:prstGeom>
        </p:spPr>
        <p:txBody>
          <a:bodyPr vert="horz" lIns="0" tIns="0" rIns="0" bIns="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1972" y="1825625"/>
            <a:ext cx="10488056" cy="3921027"/>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10424456" y="6004388"/>
            <a:ext cx="915572" cy="365125"/>
          </a:xfrm>
          <a:prstGeom prst="rect">
            <a:avLst/>
          </a:prstGeom>
        </p:spPr>
        <p:txBody>
          <a:bodyPr vert="horz" lIns="0" tIns="0" rIns="0" bIns="0" rtlCol="0" anchor="ctr"/>
          <a:lstStyle>
            <a:lvl1pPr algn="r">
              <a:defRPr sz="1200">
                <a:solidFill>
                  <a:schemeClr val="tx2"/>
                </a:solidFill>
              </a:defRPr>
            </a:lvl1pPr>
          </a:lstStyle>
          <a:p>
            <a:fld id="{DCFE8AC6-424E-904F-AE4A-648F5E9D72F5}" type="slidenum">
              <a:rPr lang="en-US" smtClean="0"/>
              <a:pPr/>
              <a:t>‹#›</a:t>
            </a:fld>
            <a:endParaRPr lang="en-US"/>
          </a:p>
        </p:txBody>
      </p:sp>
    </p:spTree>
    <p:extLst>
      <p:ext uri="{BB962C8B-B14F-4D97-AF65-F5344CB8AC3E}">
        <p14:creationId xmlns:p14="http://schemas.microsoft.com/office/powerpoint/2010/main" val="487438606"/>
      </p:ext>
    </p:extLst>
  </p:cSld>
  <p:clrMap bg1="lt1" tx1="dk1" bg2="lt2" tx2="dk2" accent1="accent1" accent2="accent2" accent3="accent3" accent4="accent4" accent5="accent5" accent6="accent6" hlink="hlink" folHlink="folHlink"/>
  <p:sldLayoutIdLst>
    <p:sldLayoutId id="2147483659" r:id="rId1"/>
    <p:sldLayoutId id="2147483650" r:id="rId2"/>
    <p:sldLayoutId id="2147483651" r:id="rId3"/>
    <p:sldLayoutId id="2147483652" r:id="rId4"/>
    <p:sldLayoutId id="2147483653" r:id="rId5"/>
    <p:sldLayoutId id="2147483654" r:id="rId6"/>
    <p:sldLayoutId id="2147483655" r:id="rId7"/>
    <p:sldLayoutId id="2147483656" r:id="rId8"/>
    <p:sldLayoutId id="2147483661" r:id="rId9"/>
    <p:sldLayoutId id="2147483662" r:id="rId10"/>
  </p:sldLayoutIdLst>
  <p:hf hdr="0" ftr="0" dt="0"/>
  <p:txStyles>
    <p:titleStyle>
      <a:lvl1pPr algn="l" defTabSz="914400" rtl="0" eaLnBrk="1" latinLnBrk="0" hangingPunct="1">
        <a:lnSpc>
          <a:spcPct val="90000"/>
        </a:lnSpc>
        <a:spcBef>
          <a:spcPct val="0"/>
        </a:spcBef>
        <a:buNone/>
        <a:defRPr sz="4400" kern="1200">
          <a:solidFill>
            <a:srgbClr val="5E0009"/>
          </a:solidFill>
          <a:latin typeface="Georgia" charset="0"/>
          <a:ea typeface="Georgia" charset="0"/>
          <a:cs typeface="Georgia" charset="0"/>
        </a:defRPr>
      </a:lvl1pPr>
    </p:titleStyle>
    <p:bodyStyle>
      <a:lvl1pPr marL="228600" indent="-228600" algn="l" defTabSz="914400" rtl="0" eaLnBrk="1" latinLnBrk="0" hangingPunct="1">
        <a:lnSpc>
          <a:spcPct val="120000"/>
        </a:lnSpc>
        <a:spcBef>
          <a:spcPts val="1000"/>
        </a:spcBef>
        <a:buFont typeface="Arial"/>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120000"/>
        </a:lnSpc>
        <a:spcBef>
          <a:spcPts val="500"/>
        </a:spcBef>
        <a:buFont typeface="Arial"/>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120000"/>
        </a:lnSpc>
        <a:spcBef>
          <a:spcPts val="500"/>
        </a:spcBef>
        <a:buFont typeface="Arial"/>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120000"/>
        </a:lnSpc>
        <a:spcBef>
          <a:spcPts val="500"/>
        </a:spcBef>
        <a:buFont typeface="Arial"/>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120000"/>
        </a:lnSpc>
        <a:spcBef>
          <a:spcPts val="500"/>
        </a:spcBef>
        <a:buFont typeface="Arial"/>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40">
          <p15:clr>
            <a:srgbClr val="F26B43"/>
          </p15:clr>
        </p15:guide>
        <p15:guide id="2" pos="53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ThomasLane@missouristate.edu" TargetMode="External"/><Relationship Id="rId2" Type="http://schemas.openxmlformats.org/officeDocument/2006/relationships/hyperlink" Target="https://studentaffairs.missouristate.edu/190424.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Student Affairs Strategic Plan Reporting Examples</a:t>
            </a:r>
            <a:r>
              <a:rPr lang="en-US" dirty="0" smtClean="0"/>
              <a:t/>
            </a:r>
            <a:br>
              <a:rPr lang="en-US" dirty="0" smtClean="0"/>
            </a:br>
            <a:endParaRPr lang="en-US" dirty="0"/>
          </a:p>
        </p:txBody>
      </p:sp>
      <p:sp>
        <p:nvSpPr>
          <p:cNvPr id="3" name="Text Placeholder 2"/>
          <p:cNvSpPr>
            <a:spLocks noGrp="1"/>
          </p:cNvSpPr>
          <p:nvPr>
            <p:ph type="body" sz="quarter" idx="11"/>
          </p:nvPr>
        </p:nvSpPr>
        <p:spPr/>
        <p:txBody>
          <a:bodyPr>
            <a:normAutofit lnSpcReduction="10000"/>
          </a:bodyPr>
          <a:lstStyle/>
          <a:p>
            <a:r>
              <a:rPr lang="en-US" dirty="0" smtClean="0"/>
              <a:t>Missouri State University</a:t>
            </a:r>
          </a:p>
          <a:p>
            <a:r>
              <a:rPr lang="en-US" dirty="0" smtClean="0"/>
              <a:t>Division of Student Affairs</a:t>
            </a:r>
            <a:endParaRPr lang="en-US" dirty="0"/>
          </a:p>
        </p:txBody>
      </p:sp>
    </p:spTree>
    <p:extLst>
      <p:ext uri="{BB962C8B-B14F-4D97-AF65-F5344CB8AC3E}">
        <p14:creationId xmlns:p14="http://schemas.microsoft.com/office/powerpoint/2010/main" val="2654864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SA Strategic Plan Reporting request for 2016-17 Report</a:t>
            </a:r>
            <a:endParaRPr lang="en-US" sz="2800" dirty="0"/>
          </a:p>
        </p:txBody>
      </p:sp>
      <p:sp>
        <p:nvSpPr>
          <p:cNvPr id="3" name="Content Placeholder 2"/>
          <p:cNvSpPr>
            <a:spLocks noGrp="1"/>
          </p:cNvSpPr>
          <p:nvPr>
            <p:ph idx="1"/>
          </p:nvPr>
        </p:nvSpPr>
        <p:spPr/>
        <p:txBody>
          <a:bodyPr>
            <a:normAutofit fontScale="85000" lnSpcReduction="10000"/>
          </a:bodyPr>
          <a:lstStyle/>
          <a:p>
            <a:pPr marL="0" indent="0">
              <a:buNone/>
            </a:pPr>
            <a:r>
              <a:rPr lang="en-US" sz="3300" dirty="0" smtClean="0"/>
              <a:t>(Department Name) + (some action </a:t>
            </a:r>
            <a:r>
              <a:rPr lang="en-US" sz="3300" b="1" i="1" dirty="0" smtClean="0"/>
              <a:t>beyond the typical daily departmental work </a:t>
            </a:r>
            <a:r>
              <a:rPr lang="en-US" sz="3300" dirty="0" smtClean="0"/>
              <a:t>that helps move our division’s strategic plan forward). (Strategic Direction #, Major Objective #). </a:t>
            </a:r>
          </a:p>
          <a:p>
            <a:pPr marL="0" lvl="0" indent="0">
              <a:buNone/>
            </a:pPr>
            <a:r>
              <a:rPr lang="en-US" sz="3300" i="1" dirty="0" smtClean="0"/>
              <a:t>Example:</a:t>
            </a:r>
          </a:p>
          <a:p>
            <a:pPr marL="0" lvl="0" indent="0">
              <a:buNone/>
            </a:pPr>
            <a:r>
              <a:rPr lang="en-US" sz="3300" dirty="0"/>
              <a:t>Residence Life, Housing and Dining Services implemented a new experience model (programming model) to assist RAs in planning needs-based activities and better utilize University events.  (2.1)</a:t>
            </a:r>
          </a:p>
          <a:p>
            <a:pPr marL="0" indent="0">
              <a:buNone/>
            </a:pPr>
            <a:endParaRPr lang="en-US" sz="3600" dirty="0"/>
          </a:p>
        </p:txBody>
      </p:sp>
      <p:sp>
        <p:nvSpPr>
          <p:cNvPr id="4" name="Slide Number Placeholder 3"/>
          <p:cNvSpPr>
            <a:spLocks noGrp="1"/>
          </p:cNvSpPr>
          <p:nvPr>
            <p:ph type="sldNum" sz="quarter" idx="12"/>
          </p:nvPr>
        </p:nvSpPr>
        <p:spPr/>
        <p:txBody>
          <a:bodyPr/>
          <a:lstStyle/>
          <a:p>
            <a:fld id="{DCFE8AC6-424E-904F-AE4A-648F5E9D72F5}" type="slidenum">
              <a:rPr lang="en-US" smtClean="0"/>
              <a:t>2</a:t>
            </a:fld>
            <a:endParaRPr lang="en-US"/>
          </a:p>
        </p:txBody>
      </p:sp>
    </p:spTree>
    <p:extLst>
      <p:ext uri="{BB962C8B-B14F-4D97-AF65-F5344CB8AC3E}">
        <p14:creationId xmlns:p14="http://schemas.microsoft.com/office/powerpoint/2010/main" val="1490087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SA Strategic Plan Reporting example – Residence Life, Housing, and Dining Services</a:t>
            </a:r>
            <a:endParaRPr lang="en-US" sz="2800" dirty="0"/>
          </a:p>
        </p:txBody>
      </p:sp>
      <p:sp>
        <p:nvSpPr>
          <p:cNvPr id="3" name="Content Placeholder 2"/>
          <p:cNvSpPr>
            <a:spLocks noGrp="1"/>
          </p:cNvSpPr>
          <p:nvPr>
            <p:ph idx="1"/>
          </p:nvPr>
        </p:nvSpPr>
        <p:spPr/>
        <p:txBody>
          <a:bodyPr>
            <a:normAutofit fontScale="40000" lnSpcReduction="20000"/>
          </a:bodyPr>
          <a:lstStyle/>
          <a:p>
            <a:pPr lvl="0"/>
            <a:r>
              <a:rPr lang="en-US" dirty="0"/>
              <a:t>Residence Life, Housing and Dining Services completed a renovation project for </a:t>
            </a:r>
            <a:r>
              <a:rPr lang="en-US" dirty="0" err="1"/>
              <a:t>Sunvilla</a:t>
            </a:r>
            <a:r>
              <a:rPr lang="en-US" dirty="0"/>
              <a:t> Tower which included new furniture and appliances.  (3.2)</a:t>
            </a:r>
          </a:p>
          <a:p>
            <a:pPr lvl="0"/>
            <a:r>
              <a:rPr lang="en-US" dirty="0"/>
              <a:t>RAs in Residence Life, Housing and Dining Services met with residents four times during the year to ask questions designed to ascertain whether connections were being made to the University and whether students were being successful in the classroom.  (3.2)</a:t>
            </a:r>
          </a:p>
          <a:p>
            <a:pPr lvl="0"/>
            <a:r>
              <a:rPr lang="en-US" dirty="0"/>
              <a:t>Staff members from Residence Life and the Dean of Students Office worked with staff members in the Division of Student Development and Public Affairs to address the needs of students who indicated during SOAR that they were uncertain if they expected graduate from MSU.   (1.4)</a:t>
            </a:r>
          </a:p>
          <a:p>
            <a:pPr lvl="0"/>
            <a:r>
              <a:rPr lang="en-US" dirty="0"/>
              <a:t>Residence Life, Housing and Dining Services implemented a new experience model (programming model) to assist RAs in planning needs-based activities and better utilize University events.  (2.1)</a:t>
            </a:r>
          </a:p>
          <a:p>
            <a:pPr lvl="0"/>
            <a:r>
              <a:rPr lang="en-US" dirty="0"/>
              <a:t>Residence Life, Housing and Dining Services utilized regional and national recruitment events to fill positions with staff members from underrepresented populations. Resulted in filling eight positions in custodial, support staff, professional, and graduate levels.  (4.3)</a:t>
            </a:r>
          </a:p>
          <a:p>
            <a:pPr lvl="0"/>
            <a:r>
              <a:rPr lang="en-US" dirty="0"/>
              <a:t>Residence Life, Housing and Dining Services began the renovation project for the Blair bathrooms.  (3.2)</a:t>
            </a:r>
          </a:p>
          <a:p>
            <a:pPr lvl="0"/>
            <a:r>
              <a:rPr lang="en-US" dirty="0"/>
              <a:t>Residence Life, Housing and Dining Services determined Woods House to be a top priority for a renovation project along with an examination of plans for a new building.  (3.2)</a:t>
            </a:r>
          </a:p>
          <a:p>
            <a:pPr lvl="0"/>
            <a:r>
              <a:rPr lang="en-US" dirty="0"/>
              <a:t>Residence Life, Housing and Dining Services collaborated with the Division of Marketing and Publications staff to begin a strategic branding campaign for all publications and web presence.  (3.1)</a:t>
            </a:r>
          </a:p>
          <a:p>
            <a:pPr lvl="0"/>
            <a:r>
              <a:rPr lang="en-US" dirty="0"/>
              <a:t>Residence Life, Housing and Dining Services staff members implemented the new LLC reorganization model and planned for the addition of three new LLC options.  (2.1)   </a:t>
            </a:r>
          </a:p>
          <a:p>
            <a:endParaRPr lang="en-US" dirty="0"/>
          </a:p>
        </p:txBody>
      </p:sp>
      <p:sp>
        <p:nvSpPr>
          <p:cNvPr id="4" name="Slide Number Placeholder 3"/>
          <p:cNvSpPr>
            <a:spLocks noGrp="1"/>
          </p:cNvSpPr>
          <p:nvPr>
            <p:ph type="sldNum" sz="quarter" idx="12"/>
          </p:nvPr>
        </p:nvSpPr>
        <p:spPr/>
        <p:txBody>
          <a:bodyPr/>
          <a:lstStyle/>
          <a:p>
            <a:fld id="{DCFE8AC6-424E-904F-AE4A-648F5E9D72F5}" type="slidenum">
              <a:rPr lang="en-US" smtClean="0"/>
              <a:t>3</a:t>
            </a:fld>
            <a:endParaRPr lang="en-US"/>
          </a:p>
        </p:txBody>
      </p:sp>
    </p:spTree>
    <p:extLst>
      <p:ext uri="{BB962C8B-B14F-4D97-AF65-F5344CB8AC3E}">
        <p14:creationId xmlns:p14="http://schemas.microsoft.com/office/powerpoint/2010/main" val="3552269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SA Strategic Plan reporting example – Counseling Center</a:t>
            </a:r>
            <a:endParaRPr lang="en-US" sz="2800" dirty="0"/>
          </a:p>
        </p:txBody>
      </p:sp>
      <p:sp>
        <p:nvSpPr>
          <p:cNvPr id="3" name="Content Placeholder 2"/>
          <p:cNvSpPr>
            <a:spLocks noGrp="1"/>
          </p:cNvSpPr>
          <p:nvPr>
            <p:ph idx="1"/>
          </p:nvPr>
        </p:nvSpPr>
        <p:spPr/>
        <p:txBody>
          <a:bodyPr>
            <a:normAutofit fontScale="47500" lnSpcReduction="20000"/>
          </a:bodyPr>
          <a:lstStyle/>
          <a:p>
            <a:r>
              <a:rPr lang="en-US" dirty="0"/>
              <a:t>The Counseling Center completed a CAS Review and developed a scorecard for implementing recommendations.  (1.2)</a:t>
            </a:r>
          </a:p>
          <a:p>
            <a:r>
              <a:rPr lang="en-US" dirty="0" smtClean="0"/>
              <a:t>The </a:t>
            </a:r>
            <a:r>
              <a:rPr lang="en-US" dirty="0"/>
              <a:t>Counseling Center partnered with various programs across campus in order to enhance student success.  These presentations and program partnerships include but are not limited to:  Residence Life; SOAR; Taylor Health and Wellness; Study Away; General Education Program; Student Affairs, and many others. (1.4)</a:t>
            </a:r>
          </a:p>
          <a:p>
            <a:r>
              <a:rPr lang="en-US" dirty="0" smtClean="0"/>
              <a:t>The </a:t>
            </a:r>
            <a:r>
              <a:rPr lang="en-US" dirty="0"/>
              <a:t>Counseling Center provided learning opportunities for 4 GAs who apply their counseling and presentation knowledge gained in the classroom to their work in the Counseling Center. (2.1)</a:t>
            </a:r>
          </a:p>
          <a:p>
            <a:r>
              <a:rPr lang="en-US" dirty="0" smtClean="0"/>
              <a:t>The </a:t>
            </a:r>
            <a:r>
              <a:rPr lang="en-US" dirty="0"/>
              <a:t>Counseling Center provided a presentation to the Student Affairs Council to demonstrate the learning that occurs by graduate students as they work in the Counseling Center. (2.4)</a:t>
            </a:r>
          </a:p>
          <a:p>
            <a:r>
              <a:rPr lang="en-US" dirty="0" smtClean="0"/>
              <a:t>The </a:t>
            </a:r>
            <a:r>
              <a:rPr lang="en-US" dirty="0"/>
              <a:t>Counseling Center staff regularly refer students to many Student Affairs and other University resources. (3.2)</a:t>
            </a:r>
          </a:p>
          <a:p>
            <a:r>
              <a:rPr lang="en-US" dirty="0" smtClean="0"/>
              <a:t>The </a:t>
            </a:r>
            <a:r>
              <a:rPr lang="en-US" dirty="0"/>
              <a:t>Counseling Center hired a new counselor who bring a rich experience of diversity. (4.3)</a:t>
            </a:r>
          </a:p>
          <a:p>
            <a:r>
              <a:rPr lang="en-US" dirty="0" smtClean="0"/>
              <a:t>The </a:t>
            </a:r>
            <a:r>
              <a:rPr lang="en-US" dirty="0"/>
              <a:t>Counseling Center identified needs for the hiring of a part-time therapist and a full-time therapist, due to increased demands for services, and both positions were filled. (5.1)</a:t>
            </a:r>
          </a:p>
          <a:p>
            <a:r>
              <a:rPr lang="en-US" dirty="0" smtClean="0"/>
              <a:t>The </a:t>
            </a:r>
            <a:r>
              <a:rPr lang="en-US" dirty="0"/>
              <a:t>Counseling Center improved the efficiency and effectiveness of serving students and in student file management by implementing Titanium software and by in updating office processes and procedures. (5.3)</a:t>
            </a:r>
          </a:p>
          <a:p>
            <a:endParaRPr lang="en-US" dirty="0"/>
          </a:p>
        </p:txBody>
      </p:sp>
      <p:sp>
        <p:nvSpPr>
          <p:cNvPr id="4" name="Slide Number Placeholder 3"/>
          <p:cNvSpPr>
            <a:spLocks noGrp="1"/>
          </p:cNvSpPr>
          <p:nvPr>
            <p:ph type="sldNum" sz="quarter" idx="12"/>
          </p:nvPr>
        </p:nvSpPr>
        <p:spPr/>
        <p:txBody>
          <a:bodyPr/>
          <a:lstStyle/>
          <a:p>
            <a:fld id="{DCFE8AC6-424E-904F-AE4A-648F5E9D72F5}" type="slidenum">
              <a:rPr lang="en-US" smtClean="0"/>
              <a:t>4</a:t>
            </a:fld>
            <a:endParaRPr lang="en-US"/>
          </a:p>
        </p:txBody>
      </p:sp>
    </p:spTree>
    <p:extLst>
      <p:ext uri="{BB962C8B-B14F-4D97-AF65-F5344CB8AC3E}">
        <p14:creationId xmlns:p14="http://schemas.microsoft.com/office/powerpoint/2010/main" val="2046599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2016-17 Strategic Plan Update Process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Division’s 2014-2019 Strategic Plan can be found under the “About Us” tab on the Student Affairs webpage:</a:t>
            </a:r>
          </a:p>
          <a:p>
            <a:pPr marL="0" indent="0">
              <a:buNone/>
            </a:pPr>
            <a:r>
              <a:rPr lang="en-US" dirty="0">
                <a:hlinkClick r:id="rId2"/>
              </a:rPr>
              <a:t>https://</a:t>
            </a:r>
            <a:r>
              <a:rPr lang="en-US" dirty="0" smtClean="0">
                <a:hlinkClick r:id="rId2"/>
              </a:rPr>
              <a:t>studentaffairs.missouristate.edu/190424.htm</a:t>
            </a:r>
            <a:endParaRPr lang="en-US" dirty="0" smtClean="0"/>
          </a:p>
          <a:p>
            <a:pPr marL="0" indent="0">
              <a:buNone/>
            </a:pPr>
            <a:endParaRPr lang="en-US" dirty="0" smtClean="0"/>
          </a:p>
          <a:p>
            <a:pPr marL="0" indent="0">
              <a:buNone/>
            </a:pPr>
            <a:r>
              <a:rPr lang="en-US" dirty="0" smtClean="0"/>
              <a:t>Please send your 2016-17 updates to </a:t>
            </a:r>
            <a:r>
              <a:rPr lang="en-US" dirty="0" smtClean="0">
                <a:hlinkClick r:id="rId3"/>
              </a:rPr>
              <a:t>ThomasLane@missouristate.edu</a:t>
            </a:r>
            <a:r>
              <a:rPr lang="en-US" dirty="0" smtClean="0"/>
              <a:t> by </a:t>
            </a:r>
            <a:r>
              <a:rPr lang="en-US" b="1" dirty="0" smtClean="0"/>
              <a:t>Friday, August 11, 2017</a:t>
            </a:r>
            <a:r>
              <a:rPr lang="en-US" dirty="0" smtClean="0"/>
              <a:t>. Highlights will be shared at August 30</a:t>
            </a:r>
            <a:r>
              <a:rPr lang="en-US" baseline="30000" dirty="0" smtClean="0"/>
              <a:t>th</a:t>
            </a:r>
            <a:r>
              <a:rPr lang="en-US" dirty="0" smtClean="0"/>
              <a:t> All-Staff Meeting.</a:t>
            </a:r>
            <a:endParaRPr lang="en-US" dirty="0"/>
          </a:p>
        </p:txBody>
      </p:sp>
      <p:sp>
        <p:nvSpPr>
          <p:cNvPr id="4" name="Slide Number Placeholder 3"/>
          <p:cNvSpPr>
            <a:spLocks noGrp="1"/>
          </p:cNvSpPr>
          <p:nvPr>
            <p:ph type="sldNum" sz="quarter" idx="12"/>
          </p:nvPr>
        </p:nvSpPr>
        <p:spPr/>
        <p:txBody>
          <a:bodyPr/>
          <a:lstStyle/>
          <a:p>
            <a:fld id="{DCFE8AC6-424E-904F-AE4A-648F5E9D72F5}" type="slidenum">
              <a:rPr lang="en-US" smtClean="0"/>
              <a:t>5</a:t>
            </a:fld>
            <a:endParaRPr lang="en-US"/>
          </a:p>
        </p:txBody>
      </p:sp>
    </p:spTree>
    <p:extLst>
      <p:ext uri="{BB962C8B-B14F-4D97-AF65-F5344CB8AC3E}">
        <p14:creationId xmlns:p14="http://schemas.microsoft.com/office/powerpoint/2010/main" val="718195675"/>
      </p:ext>
    </p:extLst>
  </p:cSld>
  <p:clrMapOvr>
    <a:masterClrMapping/>
  </p:clrMapOvr>
</p:sld>
</file>

<file path=ppt/theme/theme1.xml><?xml version="1.0" encoding="utf-8"?>
<a:theme xmlns:a="http://schemas.openxmlformats.org/drawingml/2006/main" name="Make Your Missouri Statement">
  <a:themeElements>
    <a:clrScheme name="Make Your Missouri Statement">
      <a:dk1>
        <a:srgbClr val="000000"/>
      </a:dk1>
      <a:lt1>
        <a:srgbClr val="FFFFFF"/>
      </a:lt1>
      <a:dk2>
        <a:srgbClr val="425563"/>
      </a:dk2>
      <a:lt2>
        <a:srgbClr val="BFCED6"/>
      </a:lt2>
      <a:accent1>
        <a:srgbClr val="E4002B"/>
      </a:accent1>
      <a:accent2>
        <a:srgbClr val="0093B2"/>
      </a:accent2>
      <a:accent3>
        <a:srgbClr val="CFB500"/>
      </a:accent3>
      <a:accent4>
        <a:srgbClr val="AF1685"/>
      </a:accent4>
      <a:accent5>
        <a:srgbClr val="E35205"/>
      </a:accent5>
      <a:accent6>
        <a:srgbClr val="A4D65E"/>
      </a:accent6>
      <a:hlink>
        <a:srgbClr val="5E0009"/>
      </a:hlink>
      <a:folHlink>
        <a:srgbClr val="5E0009"/>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yms-powerpoint-template" id="{A9713E28-228F-094B-994D-BEAC9044A1D8}" vid="{30D64FA4-EE7E-9A4B-9AF2-C18BADE9C7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msu-powerpoint-general</Template>
  <TotalTime>130</TotalTime>
  <Words>484</Words>
  <Application>Microsoft Office PowerPoint</Application>
  <PresentationFormat>Widescreen</PresentationFormat>
  <Paragraphs>35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Georgia</vt:lpstr>
      <vt:lpstr>Make Your Missouri Statement</vt:lpstr>
      <vt:lpstr>Student Affairs Strategic Plan Reporting Examples </vt:lpstr>
      <vt:lpstr>SA Strategic Plan Reporting request for 2016-17 Report</vt:lpstr>
      <vt:lpstr>SA Strategic Plan Reporting example – Residence Life, Housing, and Dining Services</vt:lpstr>
      <vt:lpstr>SA Strategic Plan reporting example – Counseling Center</vt:lpstr>
      <vt:lpstr>2016-17 Strategic Plan Update Process</vt:lpstr>
    </vt:vector>
  </TitlesOfParts>
  <Company>Missouri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Direction Report 14-15</dc:title>
  <dc:creator>Wessel, Emma K</dc:creator>
  <cp:lastModifiedBy>Jones, Peggy S</cp:lastModifiedBy>
  <cp:revision>17</cp:revision>
  <dcterms:created xsi:type="dcterms:W3CDTF">2016-06-06T19:43:45Z</dcterms:created>
  <dcterms:modified xsi:type="dcterms:W3CDTF">2017-07-18T19:06:11Z</dcterms:modified>
</cp:coreProperties>
</file>